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69" r:id="rId17"/>
    <p:sldId id="270" r:id="rId18"/>
    <p:sldId id="271" r:id="rId19"/>
    <p:sldId id="272" r:id="rId20"/>
    <p:sldId id="273" r:id="rId21"/>
    <p:sldId id="274" r:id="rId22"/>
  </p:sldIdLst>
  <p:sldSz cx="18288000" cy="10287000"/>
  <p:notesSz cx="6858000" cy="9144000"/>
  <p:embeddedFontLst>
    <p:embeddedFont>
      <p:font typeface="Muli" panose="020B0604020202020204" charset="0"/>
      <p:regular r:id="rId24"/>
    </p:embeddedFont>
    <p:embeddedFont>
      <p:font typeface="Muli Bold" panose="020B0604020202020204" charset="0"/>
      <p:regular r:id="rId25"/>
    </p:embeddedFont>
    <p:embeddedFont>
      <p:font typeface="Muli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5" d="100"/>
          <a:sy n="35" d="100"/>
        </p:scale>
        <p:origin x="1814" y="8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717D-A63A-4069-B744-E1D521C76FC8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36FB3-564C-458D-ABB8-F6D7B979E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6FB3-564C-458D-ABB8-F6D7B979E1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1B8-F6B4-9DF0-D194-2EEA4AD1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4C33F-9D15-4744-42CE-EC5606373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C1070-3F66-CBCF-709A-96DBE8AC1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38616-D141-F962-B87B-A2DE6EBC6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36FB3-564C-458D-ABB8-F6D7B979E1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5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10" Type="http://schemas.openxmlformats.org/officeDocument/2006/relationships/image" Target="../media/image22.sv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2362523" y="-6104842"/>
            <a:ext cx="17331967" cy="16136062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-2362523" y="8604518"/>
            <a:ext cx="5133582" cy="4779365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3DB6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89935"/>
            <a:ext cx="3847730" cy="638765"/>
            <a:chOff x="0" y="0"/>
            <a:chExt cx="5130307" cy="851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7882" y="48230"/>
              <a:ext cx="4022425" cy="698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800000">
            <a:off x="11611185" y="-2288700"/>
            <a:ext cx="9976854" cy="9288451"/>
            <a:chOff x="0" y="0"/>
            <a:chExt cx="6350000" cy="5911850"/>
          </a:xfrm>
        </p:grpSpPr>
        <p:sp>
          <p:nvSpPr>
            <p:cNvPr id="10" name="Freeform 10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4"/>
              <a:stretch>
                <a:fillRect t="-3491" b="-34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927974"/>
            <a:ext cx="10482916" cy="2716167"/>
            <a:chOff x="0" y="0"/>
            <a:chExt cx="13977221" cy="36215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13977221" cy="159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02"/>
                </a:lnSpc>
              </a:pPr>
              <a:r>
                <a:rPr lang="en-US" sz="8200" b="1" spc="-164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Báo cáo Bài Tập Lớn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26156"/>
              <a:ext cx="12547366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MÔN: Thiết kế Hệ thống Nhúng</a:t>
              </a:r>
            </a:p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GVHD: Ths. Bùi Quốc Bảo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0658" y="5336424"/>
            <a:ext cx="10641789" cy="3753251"/>
            <a:chOff x="0" y="0"/>
            <a:chExt cx="14189051" cy="500433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8100"/>
              <a:ext cx="14189051" cy="3171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6"/>
                </a:lnSpc>
              </a:pPr>
              <a:r>
                <a:rPr lang="en-US" sz="5600" b="1" spc="-112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ĐỀ TÀI:</a:t>
              </a:r>
            </a:p>
            <a:p>
              <a:pPr algn="l">
                <a:lnSpc>
                  <a:spcPts val="6216"/>
                </a:lnSpc>
              </a:pPr>
              <a:r>
                <a:rPr lang="en-US" sz="5600" b="1" spc="-112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IoT-Wi-Fi Temperature &amp; Humidity Logging System with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88449" y="4356635"/>
              <a:ext cx="1254736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232311"/>
            <a:ext cx="5139596" cy="4728934"/>
            <a:chOff x="0" y="0"/>
            <a:chExt cx="1842500" cy="16952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EDF1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5562" y="2836903"/>
            <a:ext cx="1333337" cy="133333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09317"/>
            <a:ext cx="3847730" cy="638765"/>
            <a:chOff x="0" y="0"/>
            <a:chExt cx="5130307" cy="8516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86918" y="3289346"/>
            <a:ext cx="632524" cy="428451"/>
          </a:xfrm>
          <a:custGeom>
            <a:avLst/>
            <a:gdLst/>
            <a:ahLst/>
            <a:cxnLst/>
            <a:rect l="l" t="t" r="r" b="b"/>
            <a:pathLst>
              <a:path w="632524" h="428451">
                <a:moveTo>
                  <a:pt x="0" y="0"/>
                </a:moveTo>
                <a:lnTo>
                  <a:pt x="632524" y="0"/>
                </a:lnTo>
                <a:lnTo>
                  <a:pt x="632524" y="428451"/>
                </a:lnTo>
                <a:lnTo>
                  <a:pt x="0" y="42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514273" y="2562913"/>
            <a:ext cx="7232281" cy="6129358"/>
          </a:xfrm>
          <a:custGeom>
            <a:avLst/>
            <a:gdLst/>
            <a:ahLst/>
            <a:cxnLst/>
            <a:rect l="l" t="t" r="r" b="b"/>
            <a:pathLst>
              <a:path w="7232281" h="6129358">
                <a:moveTo>
                  <a:pt x="0" y="0"/>
                </a:moveTo>
                <a:lnTo>
                  <a:pt x="7232281" y="0"/>
                </a:lnTo>
                <a:lnTo>
                  <a:pt x="7232281" y="6129359"/>
                </a:lnTo>
                <a:lnTo>
                  <a:pt x="0" y="6129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169217" y="3503571"/>
            <a:ext cx="11106642" cy="7350578"/>
          </a:xfrm>
          <a:custGeom>
            <a:avLst/>
            <a:gdLst/>
            <a:ahLst/>
            <a:cxnLst/>
            <a:rect l="l" t="t" r="r" b="b"/>
            <a:pathLst>
              <a:path w="11106642" h="7350578">
                <a:moveTo>
                  <a:pt x="0" y="0"/>
                </a:moveTo>
                <a:lnTo>
                  <a:pt x="11106642" y="0"/>
                </a:lnTo>
                <a:lnTo>
                  <a:pt x="11106642" y="7350578"/>
                </a:lnTo>
                <a:lnTo>
                  <a:pt x="0" y="7350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4904271" y="2740927"/>
            <a:ext cx="8416656" cy="8440635"/>
          </a:xfrm>
          <a:custGeom>
            <a:avLst/>
            <a:gdLst/>
            <a:ahLst/>
            <a:cxnLst/>
            <a:rect l="l" t="t" r="r" b="b"/>
            <a:pathLst>
              <a:path w="8416656" h="8440635">
                <a:moveTo>
                  <a:pt x="0" y="0"/>
                </a:moveTo>
                <a:lnTo>
                  <a:pt x="8416656" y="0"/>
                </a:lnTo>
                <a:lnTo>
                  <a:pt x="8416656" y="8440635"/>
                </a:lnTo>
                <a:lnTo>
                  <a:pt x="0" y="84406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817253" y="481308"/>
            <a:ext cx="4905285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5748" b="1" spc="-114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cứng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45562" y="4596778"/>
            <a:ext cx="4133647" cy="1365071"/>
            <a:chOff x="0" y="0"/>
            <a:chExt cx="5511529" cy="182009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551152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Wifi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02425"/>
              <a:ext cx="5511529" cy="817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9"/>
                </a:lnSpc>
              </a:pPr>
              <a:r>
                <a:rPr lang="en-US" sz="36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ESP8266 ESP - 01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6420" y="3916126"/>
            <a:ext cx="4552290" cy="4188555"/>
            <a:chOff x="0" y="0"/>
            <a:chExt cx="1842500" cy="16952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2068" y="4190115"/>
            <a:ext cx="1333337" cy="133333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67112" y="4562648"/>
            <a:ext cx="794961" cy="588271"/>
          </a:xfrm>
          <a:custGeom>
            <a:avLst/>
            <a:gdLst/>
            <a:ahLst/>
            <a:cxnLst/>
            <a:rect l="l" t="t" r="r" b="b"/>
            <a:pathLst>
              <a:path w="794961" h="588271">
                <a:moveTo>
                  <a:pt x="0" y="0"/>
                </a:moveTo>
                <a:lnTo>
                  <a:pt x="794961" y="0"/>
                </a:lnTo>
                <a:lnTo>
                  <a:pt x="794961" y="588271"/>
                </a:lnTo>
                <a:lnTo>
                  <a:pt x="0" y="58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709317"/>
            <a:ext cx="3847730" cy="638765"/>
            <a:chOff x="0" y="0"/>
            <a:chExt cx="5130307" cy="851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436195" y="1625450"/>
            <a:ext cx="12801600" cy="1862051"/>
          </a:xfrm>
          <a:custGeom>
            <a:avLst/>
            <a:gdLst/>
            <a:ahLst/>
            <a:cxnLst/>
            <a:rect l="l" t="t" r="r" b="b"/>
            <a:pathLst>
              <a:path w="12801600" h="1862051">
                <a:moveTo>
                  <a:pt x="0" y="0"/>
                </a:moveTo>
                <a:lnTo>
                  <a:pt x="12801600" y="0"/>
                </a:lnTo>
                <a:lnTo>
                  <a:pt x="12801600" y="1862051"/>
                </a:lnTo>
                <a:lnTo>
                  <a:pt x="0" y="186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481732" y="2786541"/>
            <a:ext cx="7806268" cy="7806268"/>
          </a:xfrm>
          <a:custGeom>
            <a:avLst/>
            <a:gdLst/>
            <a:ahLst/>
            <a:cxnLst/>
            <a:rect l="l" t="t" r="r" b="b"/>
            <a:pathLst>
              <a:path w="7806268" h="7806268">
                <a:moveTo>
                  <a:pt x="0" y="0"/>
                </a:moveTo>
                <a:lnTo>
                  <a:pt x="7806268" y="0"/>
                </a:lnTo>
                <a:lnTo>
                  <a:pt x="7806268" y="7806268"/>
                </a:lnTo>
                <a:lnTo>
                  <a:pt x="0" y="78062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974243" y="3084116"/>
            <a:ext cx="6315434" cy="4878673"/>
          </a:xfrm>
          <a:custGeom>
            <a:avLst/>
            <a:gdLst/>
            <a:ahLst/>
            <a:cxnLst/>
            <a:rect l="l" t="t" r="r" b="b"/>
            <a:pathLst>
              <a:path w="6315434" h="4878673">
                <a:moveTo>
                  <a:pt x="0" y="0"/>
                </a:moveTo>
                <a:lnTo>
                  <a:pt x="6315434" y="0"/>
                </a:lnTo>
                <a:lnTo>
                  <a:pt x="6315434" y="4878673"/>
                </a:lnTo>
                <a:lnTo>
                  <a:pt x="0" y="4878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713383" y="4486984"/>
            <a:ext cx="2100817" cy="2202691"/>
          </a:xfrm>
          <a:custGeom>
            <a:avLst/>
            <a:gdLst/>
            <a:ahLst/>
            <a:cxnLst/>
            <a:rect l="l" t="t" r="r" b="b"/>
            <a:pathLst>
              <a:path w="2100817" h="2202691">
                <a:moveTo>
                  <a:pt x="0" y="0"/>
                </a:moveTo>
                <a:lnTo>
                  <a:pt x="2100817" y="0"/>
                </a:lnTo>
                <a:lnTo>
                  <a:pt x="2100817" y="2202691"/>
                </a:lnTo>
                <a:lnTo>
                  <a:pt x="0" y="22026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817253" y="481308"/>
            <a:ext cx="4905285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5748" b="1" spc="-114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cứng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2068" y="5949990"/>
            <a:ext cx="3840995" cy="1814651"/>
            <a:chOff x="0" y="0"/>
            <a:chExt cx="5121326" cy="241953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525"/>
              <a:ext cx="5121326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hiển thị, báo động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45350"/>
              <a:ext cx="5121326" cy="742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LCD 1602, buzzer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709317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1009059">
            <a:off x="10939279" y="4756428"/>
            <a:ext cx="8661232" cy="10401043"/>
          </a:xfrm>
          <a:custGeom>
            <a:avLst/>
            <a:gdLst/>
            <a:ahLst/>
            <a:cxnLst/>
            <a:rect l="l" t="t" r="r" b="b"/>
            <a:pathLst>
              <a:path w="8661232" h="10401043">
                <a:moveTo>
                  <a:pt x="0" y="0"/>
                </a:moveTo>
                <a:lnTo>
                  <a:pt x="8661232" y="0"/>
                </a:lnTo>
                <a:lnTo>
                  <a:pt x="8661232" y="10401043"/>
                </a:lnTo>
                <a:lnTo>
                  <a:pt x="0" y="1040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64305" y="3725889"/>
            <a:ext cx="3795863" cy="3492568"/>
            <a:chOff x="0" y="0"/>
            <a:chExt cx="1842500" cy="1695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EDF1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5021" y="3955359"/>
            <a:ext cx="1333337" cy="133333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98403" y="4236496"/>
            <a:ext cx="706573" cy="771062"/>
          </a:xfrm>
          <a:custGeom>
            <a:avLst/>
            <a:gdLst/>
            <a:ahLst/>
            <a:cxnLst/>
            <a:rect l="l" t="t" r="r" b="b"/>
            <a:pathLst>
              <a:path w="706573" h="771062">
                <a:moveTo>
                  <a:pt x="0" y="0"/>
                </a:moveTo>
                <a:lnTo>
                  <a:pt x="706573" y="0"/>
                </a:lnTo>
                <a:lnTo>
                  <a:pt x="706573" y="771063"/>
                </a:lnTo>
                <a:lnTo>
                  <a:pt x="0" y="771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958041" y="2992960"/>
            <a:ext cx="11301259" cy="4958427"/>
          </a:xfrm>
          <a:custGeom>
            <a:avLst/>
            <a:gdLst/>
            <a:ahLst/>
            <a:cxnLst/>
            <a:rect l="l" t="t" r="r" b="b"/>
            <a:pathLst>
              <a:path w="11301259" h="4958427">
                <a:moveTo>
                  <a:pt x="0" y="0"/>
                </a:moveTo>
                <a:lnTo>
                  <a:pt x="11301259" y="0"/>
                </a:lnTo>
                <a:lnTo>
                  <a:pt x="11301259" y="4958427"/>
                </a:lnTo>
                <a:lnTo>
                  <a:pt x="0" y="4958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817253" y="481308"/>
            <a:ext cx="4905285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5748" b="1" spc="-114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cứng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7622" y="5778551"/>
            <a:ext cx="3828809" cy="1429206"/>
            <a:chOff x="0" y="0"/>
            <a:chExt cx="5105078" cy="19056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10507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19"/>
                </a:lnSpc>
                <a:spcBef>
                  <a:spcPct val="0"/>
                </a:spcBef>
              </a:pPr>
              <a:r>
                <a:rPr lang="en-US" sz="40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MCU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5450"/>
              <a:ext cx="5105078" cy="698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ATmega 328P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6541502" y="-2633265"/>
            <a:ext cx="13083005" cy="12180277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2400" y="389935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456874"/>
            <a:ext cx="6242861" cy="1943232"/>
            <a:chOff x="0" y="0"/>
            <a:chExt cx="8323815" cy="259097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323815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en-US" sz="7499" b="1" spc="-149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MÔ PHỎNG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2801"/>
              <a:ext cx="832381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 descr="A diagram of a power and display&#10;&#10;AI-generated content may be incorrect.">
            <a:extLst>
              <a:ext uri="{FF2B5EF4-FFF2-40B4-BE49-F238E27FC236}">
                <a16:creationId xmlns:a16="http://schemas.microsoft.com/office/drawing/2014/main" id="{A7C7D247-13F1-82CD-10FD-75E138C8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638300"/>
            <a:ext cx="9559727" cy="67657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16617-A3BF-A658-F537-5B06D905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402C6C-404B-F2E9-8FAF-4BA52123540D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-6541502" y="-2633265"/>
            <a:ext cx="13083005" cy="12180277"/>
            <a:chOff x="0" y="0"/>
            <a:chExt cx="6350000" cy="59118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37E8A3-E1C4-5A8D-EAD4-131B7387CF6A}"/>
                </a:ext>
              </a:extLst>
            </p:cNvPr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1603B23-1BC9-E96E-8CB6-EF36CC1BDC45}"/>
              </a:ext>
            </a:extLst>
          </p:cNvPr>
          <p:cNvGrpSpPr/>
          <p:nvPr/>
        </p:nvGrpSpPr>
        <p:grpSpPr>
          <a:xfrm>
            <a:off x="302400" y="389935"/>
            <a:ext cx="3847730" cy="638765"/>
            <a:chOff x="0" y="0"/>
            <a:chExt cx="5130307" cy="8516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073327-848F-92B5-121C-A971059B3284}"/>
                </a:ext>
              </a:extLst>
            </p:cNvPr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F94A8E3-2681-ADE9-DF82-8CA32AE84288}"/>
                </a:ext>
              </a:extLst>
            </p:cNvPr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647D36-E8BC-5920-576C-32F01AB55C7B}"/>
              </a:ext>
            </a:extLst>
          </p:cNvPr>
          <p:cNvGrpSpPr/>
          <p:nvPr/>
        </p:nvGrpSpPr>
        <p:grpSpPr>
          <a:xfrm>
            <a:off x="0" y="3456874"/>
            <a:ext cx="6242861" cy="1943232"/>
            <a:chOff x="0" y="0"/>
            <a:chExt cx="8323815" cy="2590976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BF6AF38-C735-F67A-DC90-21C1699BE46F}"/>
                </a:ext>
              </a:extLst>
            </p:cNvPr>
            <p:cNvSpPr txBox="1"/>
            <p:nvPr/>
          </p:nvSpPr>
          <p:spPr>
            <a:xfrm>
              <a:off x="0" y="0"/>
              <a:ext cx="8323815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en-US" sz="7499" b="1" spc="-149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MÔ PHỎNG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69BA106-4F7E-CA9C-D242-B9C8AB70A9A6}"/>
                </a:ext>
              </a:extLst>
            </p:cNvPr>
            <p:cNvSpPr txBox="1"/>
            <p:nvPr/>
          </p:nvSpPr>
          <p:spPr>
            <a:xfrm>
              <a:off x="0" y="1952801"/>
              <a:ext cx="832381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0" descr="A blueprint of a computer&#10;&#10;AI-generated content may be incorrect.">
            <a:extLst>
              <a:ext uri="{FF2B5EF4-FFF2-40B4-BE49-F238E27FC236}">
                <a16:creationId xmlns:a16="http://schemas.microsoft.com/office/drawing/2014/main" id="{ED57C6C2-EAB0-9679-7D73-C351E3B9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952500"/>
            <a:ext cx="10422159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8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C10E7-B066-5F07-C8B4-119F6E2D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2DE7E7-EBA0-6365-6339-9ED64961C028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-6541502" y="-2633265"/>
            <a:ext cx="13083005" cy="12180277"/>
            <a:chOff x="0" y="0"/>
            <a:chExt cx="6350000" cy="59118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85C02D-BB2A-228C-8F44-3B30C985A78F}"/>
                </a:ext>
              </a:extLst>
            </p:cNvPr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B2C5DD5-2617-DC30-A8D1-C1EFEEA2658E}"/>
              </a:ext>
            </a:extLst>
          </p:cNvPr>
          <p:cNvGrpSpPr/>
          <p:nvPr/>
        </p:nvGrpSpPr>
        <p:grpSpPr>
          <a:xfrm>
            <a:off x="302400" y="389935"/>
            <a:ext cx="3847730" cy="638765"/>
            <a:chOff x="0" y="0"/>
            <a:chExt cx="5130307" cy="85168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AD3243-5161-9C43-A498-EC047AAF2CB4}"/>
                </a:ext>
              </a:extLst>
            </p:cNvPr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54C061C-B93A-EAE3-1542-D5868985CDF3}"/>
                </a:ext>
              </a:extLst>
            </p:cNvPr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693FB70-5605-FB06-A8B0-E1D5CF670BC4}"/>
              </a:ext>
            </a:extLst>
          </p:cNvPr>
          <p:cNvGrpSpPr/>
          <p:nvPr/>
        </p:nvGrpSpPr>
        <p:grpSpPr>
          <a:xfrm>
            <a:off x="0" y="3456874"/>
            <a:ext cx="6242861" cy="1943232"/>
            <a:chOff x="0" y="0"/>
            <a:chExt cx="8323815" cy="2590976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7BF0C78-81C0-7DFB-0590-6CC699E1FBDB}"/>
                </a:ext>
              </a:extLst>
            </p:cNvPr>
            <p:cNvSpPr txBox="1"/>
            <p:nvPr/>
          </p:nvSpPr>
          <p:spPr>
            <a:xfrm>
              <a:off x="0" y="0"/>
              <a:ext cx="8323815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en-US" sz="7499" b="1" spc="-149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MÔ PHỎNG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72CD258-CF17-B9B4-1080-40AAFAF2FA11}"/>
                </a:ext>
              </a:extLst>
            </p:cNvPr>
            <p:cNvSpPr txBox="1"/>
            <p:nvPr/>
          </p:nvSpPr>
          <p:spPr>
            <a:xfrm>
              <a:off x="0" y="1952801"/>
              <a:ext cx="832381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 descr="A diagram of a sensor&#10;&#10;AI-generated content may be incorrect.">
            <a:extLst>
              <a:ext uri="{FF2B5EF4-FFF2-40B4-BE49-F238E27FC236}">
                <a16:creationId xmlns:a16="http://schemas.microsoft.com/office/drawing/2014/main" id="{7A80ADFD-D79C-3B05-C52A-14BB17A1F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409700"/>
            <a:ext cx="10045104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6541502" y="-2633265"/>
            <a:ext cx="13083005" cy="12180277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2400" y="389935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617661" y="709317"/>
            <a:ext cx="8351294" cy="8278221"/>
          </a:xfrm>
          <a:custGeom>
            <a:avLst/>
            <a:gdLst/>
            <a:ahLst/>
            <a:cxnLst/>
            <a:rect l="l" t="t" r="r" b="b"/>
            <a:pathLst>
              <a:path w="8351294" h="8278221">
                <a:moveTo>
                  <a:pt x="0" y="0"/>
                </a:moveTo>
                <a:lnTo>
                  <a:pt x="8351294" y="0"/>
                </a:lnTo>
                <a:lnTo>
                  <a:pt x="8351294" y="8278221"/>
                </a:lnTo>
                <a:lnTo>
                  <a:pt x="0" y="827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74800" y="3456874"/>
            <a:ext cx="6242861" cy="1943232"/>
            <a:chOff x="0" y="0"/>
            <a:chExt cx="8323815" cy="259097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323815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en-US" sz="7499" b="1" spc="-149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PCB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2801"/>
              <a:ext cx="832381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-6541502" y="-2633265"/>
            <a:ext cx="13083005" cy="12180277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02400" y="389935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083744" y="709317"/>
            <a:ext cx="8333676" cy="8299296"/>
          </a:xfrm>
          <a:custGeom>
            <a:avLst/>
            <a:gdLst/>
            <a:ahLst/>
            <a:cxnLst/>
            <a:rect l="l" t="t" r="r" b="b"/>
            <a:pathLst>
              <a:path w="8333676" h="8299296">
                <a:moveTo>
                  <a:pt x="0" y="0"/>
                </a:moveTo>
                <a:lnTo>
                  <a:pt x="8333676" y="0"/>
                </a:lnTo>
                <a:lnTo>
                  <a:pt x="8333676" y="8299297"/>
                </a:lnTo>
                <a:lnTo>
                  <a:pt x="0" y="8299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74800" y="3456874"/>
            <a:ext cx="6242861" cy="1943232"/>
            <a:chOff x="0" y="0"/>
            <a:chExt cx="8323815" cy="259097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8323815" cy="1511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99"/>
                </a:lnSpc>
              </a:pPr>
              <a:r>
                <a:rPr lang="en-US" sz="7499" b="1" spc="-149">
                  <a:solidFill>
                    <a:srgbClr val="3DB6D6"/>
                  </a:solidFill>
                  <a:latin typeface="Muli Bold"/>
                  <a:ea typeface="Muli Bold"/>
                  <a:cs typeface="Muli Bold"/>
                  <a:sym typeface="Muli Bold"/>
                </a:rPr>
                <a:t>PCB 3D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52801"/>
              <a:ext cx="8323815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2794" y="709317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54982" y="2331904"/>
            <a:ext cx="3882458" cy="7612662"/>
          </a:xfrm>
          <a:custGeom>
            <a:avLst/>
            <a:gdLst/>
            <a:ahLst/>
            <a:cxnLst/>
            <a:rect l="l" t="t" r="r" b="b"/>
            <a:pathLst>
              <a:path w="3882458" h="7612662">
                <a:moveTo>
                  <a:pt x="0" y="0"/>
                </a:moveTo>
                <a:lnTo>
                  <a:pt x="3882458" y="0"/>
                </a:lnTo>
                <a:lnTo>
                  <a:pt x="3882458" y="7612662"/>
                </a:lnTo>
                <a:lnTo>
                  <a:pt x="0" y="761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309762" y="-66675"/>
            <a:ext cx="5447789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9"/>
              </a:lnSpc>
            </a:pPr>
            <a:r>
              <a:rPr lang="en-US" sz="7274" b="1" spc="-145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mềm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6211" y="362638"/>
            <a:ext cx="544778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9"/>
              </a:lnSpc>
            </a:pPr>
            <a:r>
              <a:rPr lang="en-US" sz="7274" b="1" spc="-145">
                <a:solidFill>
                  <a:srgbClr val="10D3F9"/>
                </a:solidFill>
                <a:latin typeface="Muli Bold"/>
                <a:ea typeface="Muli Bold"/>
                <a:cs typeface="Muli Bold"/>
                <a:sym typeface="Muli Bold"/>
              </a:rPr>
              <a:t>Flow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5135" y="4490410"/>
            <a:ext cx="1047708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  <a:spcBef>
                <a:spcPct val="0"/>
              </a:spcBef>
            </a:pPr>
            <a:r>
              <a:rPr lang="en-US" sz="7274" b="1" spc="-14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Sử dụng code C và chia các khối lệnh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2794" y="709317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66838" y="2901342"/>
            <a:ext cx="5641800" cy="6356958"/>
          </a:xfrm>
          <a:custGeom>
            <a:avLst/>
            <a:gdLst/>
            <a:ahLst/>
            <a:cxnLst/>
            <a:rect l="l" t="t" r="r" b="b"/>
            <a:pathLst>
              <a:path w="5641800" h="6356958">
                <a:moveTo>
                  <a:pt x="0" y="0"/>
                </a:moveTo>
                <a:lnTo>
                  <a:pt x="5641800" y="0"/>
                </a:lnTo>
                <a:lnTo>
                  <a:pt x="56418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44248" y="2901342"/>
            <a:ext cx="4799503" cy="6356958"/>
          </a:xfrm>
          <a:custGeom>
            <a:avLst/>
            <a:gdLst/>
            <a:ahLst/>
            <a:cxnLst/>
            <a:rect l="l" t="t" r="r" b="b"/>
            <a:pathLst>
              <a:path w="4799503" h="6356958">
                <a:moveTo>
                  <a:pt x="0" y="0"/>
                </a:moveTo>
                <a:lnTo>
                  <a:pt x="4799504" y="0"/>
                </a:lnTo>
                <a:lnTo>
                  <a:pt x="479950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986665" y="2901342"/>
            <a:ext cx="6301335" cy="6356958"/>
          </a:xfrm>
          <a:custGeom>
            <a:avLst/>
            <a:gdLst/>
            <a:ahLst/>
            <a:cxnLst/>
            <a:rect l="l" t="t" r="r" b="b"/>
            <a:pathLst>
              <a:path w="6301335" h="6356958">
                <a:moveTo>
                  <a:pt x="0" y="0"/>
                </a:moveTo>
                <a:lnTo>
                  <a:pt x="6301335" y="0"/>
                </a:lnTo>
                <a:lnTo>
                  <a:pt x="630133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309762" y="-66675"/>
            <a:ext cx="5447789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9"/>
              </a:lnSpc>
            </a:pPr>
            <a:r>
              <a:rPr lang="en-US" sz="7274" b="1" spc="-145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mềm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96211" y="362638"/>
            <a:ext cx="544778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9"/>
              </a:lnSpc>
            </a:pPr>
            <a:r>
              <a:rPr lang="en-US" sz="7274" b="1" spc="-145">
                <a:solidFill>
                  <a:srgbClr val="10D3F9"/>
                </a:solidFill>
                <a:latin typeface="Muli Bold"/>
                <a:ea typeface="Muli Bold"/>
                <a:cs typeface="Muli Bold"/>
                <a:sym typeface="Muli Bold"/>
              </a:rPr>
              <a:t>Flow chart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28764" y="-759322"/>
            <a:ext cx="13083005" cy="12180277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EDF1F2">
                <a:alpha val="8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37611" y="2579670"/>
            <a:ext cx="639115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549" b="1" spc="-136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Sinh viên thực hiện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686851" y="2888523"/>
            <a:ext cx="9103743" cy="4499515"/>
            <a:chOff x="0" y="0"/>
            <a:chExt cx="12138324" cy="5999354"/>
          </a:xfrm>
        </p:grpSpPr>
        <p:sp>
          <p:nvSpPr>
            <p:cNvPr id="6" name="TextBox 6"/>
            <p:cNvSpPr txBox="1"/>
            <p:nvPr/>
          </p:nvSpPr>
          <p:spPr>
            <a:xfrm>
              <a:off x="2388726" y="2074502"/>
              <a:ext cx="9749598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Thiết kế phần cứng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88726" y="4247931"/>
              <a:ext cx="9482004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Kết quả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388726" y="5334645"/>
              <a:ext cx="9482004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Kết luận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48326"/>
              <a:ext cx="4777452" cy="7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3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88726" y="984864"/>
              <a:ext cx="9482004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Tổng quan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388726" y="3161216"/>
              <a:ext cx="9482004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Thiết kế phần mềm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88726" y="-104775"/>
              <a:ext cx="9482004" cy="66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3603" lvl="1" indent="-301801" algn="l">
                <a:lnSpc>
                  <a:spcPts val="4473"/>
                </a:lnSpc>
                <a:buFont typeface="Arial"/>
                <a:buChar char="•"/>
              </a:pPr>
              <a:r>
                <a:rPr lang="en-US" sz="2795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Tổng quan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2228" y="389935"/>
            <a:ext cx="3847730" cy="638765"/>
            <a:chOff x="0" y="0"/>
            <a:chExt cx="5130307" cy="8516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07882" y="137977"/>
              <a:ext cx="4022425" cy="537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868147" y="1461087"/>
            <a:ext cx="639115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4549" b="1" spc="-136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Mục lục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723354"/>
            <a:ext cx="364444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Dương Thị Khánh Linh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662170"/>
            <a:ext cx="289524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Nguyễn Hữu Vinh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EDF1F2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259300" y="9745892"/>
            <a:ext cx="13719986" cy="7797955"/>
            <a:chOff x="0" y="0"/>
            <a:chExt cx="4547616" cy="25847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47616" cy="2584704"/>
            </a:xfrm>
            <a:custGeom>
              <a:avLst/>
              <a:gdLst/>
              <a:ahLst/>
              <a:cxnLst/>
              <a:rect l="l" t="t" r="r" b="b"/>
              <a:pathLst>
                <a:path w="4547616" h="2584704">
                  <a:moveTo>
                    <a:pt x="4547616" y="2584704"/>
                  </a:moveTo>
                  <a:lnTo>
                    <a:pt x="0" y="2584704"/>
                  </a:lnTo>
                  <a:lnTo>
                    <a:pt x="0" y="0"/>
                  </a:lnTo>
                  <a:lnTo>
                    <a:pt x="4547616" y="0"/>
                  </a:lnTo>
                  <a:lnTo>
                    <a:pt x="4547616" y="2584704"/>
                  </a:lnTo>
                  <a:close/>
                </a:path>
              </a:pathLst>
            </a:custGeom>
            <a:blipFill>
              <a:blip r:embed="rId4"/>
              <a:stretch>
                <a:fillRect t="-33" b="-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4368" y="53801"/>
              <a:ext cx="4384974" cy="2421182"/>
            </a:xfrm>
            <a:custGeom>
              <a:avLst/>
              <a:gdLst/>
              <a:ahLst/>
              <a:cxnLst/>
              <a:rect l="l" t="t" r="r" b="b"/>
              <a:pathLst>
                <a:path w="4384974" h="2421182">
                  <a:moveTo>
                    <a:pt x="3760187" y="2220333"/>
                  </a:moveTo>
                  <a:cubicBezTo>
                    <a:pt x="3994584" y="2156235"/>
                    <a:pt x="4204992" y="2016707"/>
                    <a:pt x="4318400" y="1790241"/>
                  </a:cubicBezTo>
                  <a:cubicBezTo>
                    <a:pt x="4427177" y="1573025"/>
                    <a:pt x="4405970" y="1283260"/>
                    <a:pt x="4230250" y="1115506"/>
                  </a:cubicBezTo>
                  <a:cubicBezTo>
                    <a:pt x="4041788" y="935589"/>
                    <a:pt x="3744784" y="936080"/>
                    <a:pt x="3519069" y="805913"/>
                  </a:cubicBezTo>
                  <a:cubicBezTo>
                    <a:pt x="3326574" y="694902"/>
                    <a:pt x="3202005" y="499282"/>
                    <a:pt x="3060125" y="328270"/>
                  </a:cubicBezTo>
                  <a:cubicBezTo>
                    <a:pt x="2918246" y="157258"/>
                    <a:pt x="2728480" y="-4381"/>
                    <a:pt x="2506310" y="90"/>
                  </a:cubicBezTo>
                  <a:cubicBezTo>
                    <a:pt x="2351845" y="3199"/>
                    <a:pt x="2212353" y="86313"/>
                    <a:pt x="2073959" y="154986"/>
                  </a:cubicBezTo>
                  <a:cubicBezTo>
                    <a:pt x="1853093" y="264583"/>
                    <a:pt x="1616459" y="342346"/>
                    <a:pt x="1373634" y="385131"/>
                  </a:cubicBezTo>
                  <a:cubicBezTo>
                    <a:pt x="982451" y="454054"/>
                    <a:pt x="542490" y="446712"/>
                    <a:pt x="247578" y="712777"/>
                  </a:cubicBezTo>
                  <a:cubicBezTo>
                    <a:pt x="44134" y="896320"/>
                    <a:pt x="-45950" y="1196406"/>
                    <a:pt x="22806" y="1461632"/>
                  </a:cubicBezTo>
                  <a:cubicBezTo>
                    <a:pt x="91561" y="1726856"/>
                    <a:pt x="316110" y="1945405"/>
                    <a:pt x="583124" y="2006937"/>
                  </a:cubicBezTo>
                  <a:cubicBezTo>
                    <a:pt x="767752" y="2049483"/>
                    <a:pt x="962706" y="2021420"/>
                    <a:pt x="1148166" y="2060193"/>
                  </a:cubicBezTo>
                  <a:cubicBezTo>
                    <a:pt x="1464527" y="2126333"/>
                    <a:pt x="1723496" y="2379767"/>
                    <a:pt x="2044608" y="2416467"/>
                  </a:cubicBezTo>
                  <a:cubicBezTo>
                    <a:pt x="2310521" y="2446860"/>
                    <a:pt x="2566061" y="2323454"/>
                    <a:pt x="2821281" y="2242864"/>
                  </a:cubicBezTo>
                  <a:cubicBezTo>
                    <a:pt x="2995922" y="2187721"/>
                    <a:pt x="3181490" y="2246973"/>
                    <a:pt x="3358233" y="2259183"/>
                  </a:cubicBezTo>
                  <a:cubicBezTo>
                    <a:pt x="3491234" y="2268371"/>
                    <a:pt x="3629442" y="2256086"/>
                    <a:pt x="3760187" y="222033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951637" y="3022017"/>
            <a:ext cx="4894858" cy="6356958"/>
          </a:xfrm>
          <a:custGeom>
            <a:avLst/>
            <a:gdLst/>
            <a:ahLst/>
            <a:cxnLst/>
            <a:rect l="l" t="t" r="r" b="b"/>
            <a:pathLst>
              <a:path w="4894858" h="6356958">
                <a:moveTo>
                  <a:pt x="0" y="0"/>
                </a:moveTo>
                <a:lnTo>
                  <a:pt x="4894858" y="0"/>
                </a:lnTo>
                <a:lnTo>
                  <a:pt x="48948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58043" y="5143500"/>
            <a:ext cx="9401371" cy="3161211"/>
          </a:xfrm>
          <a:custGeom>
            <a:avLst/>
            <a:gdLst/>
            <a:ahLst/>
            <a:cxnLst/>
            <a:rect l="l" t="t" r="r" b="b"/>
            <a:pathLst>
              <a:path w="9401371" h="3161211">
                <a:moveTo>
                  <a:pt x="0" y="0"/>
                </a:moveTo>
                <a:lnTo>
                  <a:pt x="9401372" y="0"/>
                </a:lnTo>
                <a:lnTo>
                  <a:pt x="9401372" y="3161211"/>
                </a:lnTo>
                <a:lnTo>
                  <a:pt x="0" y="3161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647501" y="533990"/>
            <a:ext cx="361179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1" spc="-149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Kết Quả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043" y="2562913"/>
            <a:ext cx="896855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3375" spc="-67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Mạch thực tế hoạt động và hiển thị được giá trị nhiệt độ, độ ẩm lên LCD và gửi được giá trị lên Thinkspeak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322898" y="-1080687"/>
            <a:ext cx="13608790" cy="12669783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3DB6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57512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82997" y="3705225"/>
            <a:ext cx="9540597" cy="287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9"/>
              </a:lnSpc>
              <a:spcBef>
                <a:spcPct val="0"/>
              </a:spcBef>
            </a:pPr>
            <a:r>
              <a:rPr lang="en-US" sz="9474" b="1" spc="-189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Thanks for watching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29358" y="853242"/>
            <a:ext cx="7676588" cy="7146903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3DB6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68894" y="1529687"/>
            <a:ext cx="6312790" cy="5877208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2"/>
              <a:stretch>
                <a:fillRect l="-49933" r="-21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9988" y="214477"/>
            <a:ext cx="3847730" cy="638765"/>
            <a:chOff x="0" y="0"/>
            <a:chExt cx="5130307" cy="851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813" y="1685687"/>
            <a:ext cx="10521744" cy="7238768"/>
            <a:chOff x="0" y="0"/>
            <a:chExt cx="14028992" cy="965169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1645900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1" spc="-120">
                  <a:solidFill>
                    <a:srgbClr val="3DB6D6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TỔNG QUAN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30165"/>
              <a:ext cx="14028992" cy="712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IoT – Wi-Fi Temperature &amp; Humidity Logging System with Alarm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Đo và ghi nhận nhiệt độ/độ ẩm theo thời gian thực.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Truyền dữ liệu qua Wi-Fi lên nền tảng lưu trữ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Cảnh báo tự động khi thông số vượt ngưỡng.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Hoạt động ổn định, liên tục, hỗ trợ theo dõi từ xa.</a:t>
              </a:r>
            </a:p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Ứng dụng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Kho lạnh, phòng thí nghiệm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Nông nghiệp thông minh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Nhà ở, văn phòng, phòng server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Nhà kính, trang trại chăn nuôi</a:t>
              </a:r>
            </a:p>
            <a:p>
              <a:pPr marL="561336" lvl="1" indent="-280668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Chuỗi cung ứng &amp; bảo quản thực phẩm</a:t>
              </a:r>
            </a:p>
            <a:p>
              <a:pPr algn="l">
                <a:lnSpc>
                  <a:spcPts val="2659"/>
                </a:lnSpc>
              </a:pPr>
              <a:endParaRPr lang="en-US" sz="2599">
                <a:solidFill>
                  <a:srgbClr val="20385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"/>
    </mc:Choice>
    <mc:Fallback>
      <p:transition spd="slow" advTm="13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0277" y="6429352"/>
            <a:ext cx="16230600" cy="0"/>
          </a:xfrm>
          <a:prstGeom prst="line">
            <a:avLst/>
          </a:prstGeom>
          <a:ln w="19050" cap="rnd">
            <a:solidFill>
              <a:srgbClr val="20385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6155850"/>
            <a:ext cx="547004" cy="54700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0277" y="626742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28835" y="6174900"/>
            <a:ext cx="547004" cy="54700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40412" y="6286477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8971" y="6193950"/>
            <a:ext cx="547004" cy="54700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40548" y="6305527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29106" y="6213000"/>
            <a:ext cx="547004" cy="54700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40683" y="6324577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20" name="Freeform 20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557713" y="566347"/>
            <a:ext cx="8647023" cy="92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2"/>
              </a:lnSpc>
            </a:pPr>
            <a:r>
              <a:rPr lang="en-US" sz="6118" spc="-122">
                <a:solidFill>
                  <a:srgbClr val="3DB6D6"/>
                </a:solidFill>
                <a:latin typeface="Muli"/>
                <a:ea typeface="Muli"/>
                <a:cs typeface="Muli"/>
                <a:sym typeface="Muli"/>
              </a:rPr>
              <a:t>REQUIREMENT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40277" y="7195645"/>
            <a:ext cx="3364925" cy="2715418"/>
            <a:chOff x="0" y="0"/>
            <a:chExt cx="4486566" cy="362055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25"/>
              <a:ext cx="44865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Người dùng có thể xem dữ liệu theo thời gian thực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060064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28835" y="7195645"/>
            <a:ext cx="3364925" cy="2229660"/>
            <a:chOff x="0" y="0"/>
            <a:chExt cx="4486566" cy="29728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9525"/>
              <a:ext cx="4486566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Tự đồng bộ dữ liệu khi wifi phục hồi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4123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17394" y="7195645"/>
            <a:ext cx="3364925" cy="1743885"/>
            <a:chOff x="0" y="0"/>
            <a:chExt cx="4486566" cy="232518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9525"/>
              <a:ext cx="4486566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Chu kỳ gửi dữ liệu &lt; 30s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7646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005952" y="7195645"/>
            <a:ext cx="3364925" cy="2715435"/>
            <a:chOff x="0" y="0"/>
            <a:chExt cx="4486566" cy="362058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9525"/>
              <a:ext cx="44865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Kích hoạt báo động khi nhiệt độ/ độ ẩm vượt ngưỡng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0600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57471" y="389935"/>
            <a:ext cx="3847730" cy="638765"/>
            <a:chOff x="0" y="0"/>
            <a:chExt cx="5130307" cy="85168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734249" y="2674122"/>
            <a:ext cx="16230600" cy="0"/>
          </a:xfrm>
          <a:prstGeom prst="line">
            <a:avLst/>
          </a:prstGeom>
          <a:ln w="19050" cap="rnd">
            <a:solidFill>
              <a:srgbClr val="20385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622672" y="2391095"/>
            <a:ext cx="547004" cy="547004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4249" y="2502672"/>
            <a:ext cx="323850" cy="323850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022807" y="2410145"/>
            <a:ext cx="547004" cy="54700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134384" y="2521722"/>
            <a:ext cx="323850" cy="323850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422943" y="2429195"/>
            <a:ext cx="547004" cy="547004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34520" y="2540772"/>
            <a:ext cx="323850" cy="323850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823078" y="2448245"/>
            <a:ext cx="547004" cy="547004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934655" y="2559822"/>
            <a:ext cx="323850" cy="323850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34249" y="3430891"/>
            <a:ext cx="3563092" cy="2147728"/>
            <a:chOff x="0" y="0"/>
            <a:chExt cx="4750789" cy="2863638"/>
          </a:xfrm>
        </p:grpSpPr>
        <p:sp>
          <p:nvSpPr>
            <p:cNvPr id="55" name="TextBox 55"/>
            <p:cNvSpPr txBox="1"/>
            <p:nvPr/>
          </p:nvSpPr>
          <p:spPr>
            <a:xfrm>
              <a:off x="0" y="9525"/>
              <a:ext cx="4750789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Đọc được giá trị nhiệt độ và độ ẩm 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2412364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022807" y="3430891"/>
            <a:ext cx="3364925" cy="1743885"/>
            <a:chOff x="0" y="0"/>
            <a:chExt cx="4486566" cy="2325180"/>
          </a:xfrm>
        </p:grpSpPr>
        <p:sp>
          <p:nvSpPr>
            <p:cNvPr id="58" name="TextBox 58"/>
            <p:cNvSpPr txBox="1"/>
            <p:nvPr/>
          </p:nvSpPr>
          <p:spPr>
            <a:xfrm>
              <a:off x="0" y="9525"/>
              <a:ext cx="4486566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Hiển thị giá trị đo được lên LCD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7646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311366" y="3430891"/>
            <a:ext cx="3364925" cy="2229660"/>
            <a:chOff x="0" y="0"/>
            <a:chExt cx="4486566" cy="2972880"/>
          </a:xfrm>
        </p:grpSpPr>
        <p:sp>
          <p:nvSpPr>
            <p:cNvPr id="61" name="TextBox 61"/>
            <p:cNvSpPr txBox="1"/>
            <p:nvPr/>
          </p:nvSpPr>
          <p:spPr>
            <a:xfrm>
              <a:off x="0" y="9525"/>
              <a:ext cx="4486566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Kết nối wifi/ lưu dữ liệu khi mất wifi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24123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599924" y="3430891"/>
            <a:ext cx="3364925" cy="2229660"/>
            <a:chOff x="0" y="0"/>
            <a:chExt cx="4486566" cy="2972880"/>
          </a:xfrm>
        </p:grpSpPr>
        <p:sp>
          <p:nvSpPr>
            <p:cNvPr id="64" name="TextBox 64"/>
            <p:cNvSpPr txBox="1"/>
            <p:nvPr/>
          </p:nvSpPr>
          <p:spPr>
            <a:xfrm>
              <a:off x="0" y="9525"/>
              <a:ext cx="4486566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Gửi dữ liệu lên phần mềm/ ứng dụng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24123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0277" y="6429352"/>
            <a:ext cx="16230600" cy="0"/>
          </a:xfrm>
          <a:prstGeom prst="line">
            <a:avLst/>
          </a:prstGeom>
          <a:ln w="19050" cap="rnd">
            <a:solidFill>
              <a:srgbClr val="20385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6155850"/>
            <a:ext cx="547004" cy="54700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0277" y="626742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28835" y="6174900"/>
            <a:ext cx="547004" cy="54700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40412" y="6286477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28971" y="6193950"/>
            <a:ext cx="547004" cy="54700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40548" y="6305527"/>
            <a:ext cx="323850" cy="3238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29106" y="6213000"/>
            <a:ext cx="547004" cy="54700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40683" y="6324577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20" name="Freeform 20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557713" y="566347"/>
            <a:ext cx="8647023" cy="92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2"/>
              </a:lnSpc>
            </a:pPr>
            <a:r>
              <a:rPr lang="en-US" sz="6118" spc="-122">
                <a:solidFill>
                  <a:srgbClr val="3DB6D6"/>
                </a:solidFill>
                <a:latin typeface="Muli"/>
                <a:ea typeface="Muli"/>
                <a:cs typeface="Muli"/>
                <a:sym typeface="Muli"/>
              </a:rPr>
              <a:t>REQUIREMENT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40277" y="7195645"/>
            <a:ext cx="3364925" cy="2715418"/>
            <a:chOff x="0" y="0"/>
            <a:chExt cx="4486566" cy="362055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25"/>
              <a:ext cx="44865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Nguồn DC 12V-1A, ổn áp xuống 5V/3.3V.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060064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28835" y="7195645"/>
            <a:ext cx="3364925" cy="2229660"/>
            <a:chOff x="0" y="0"/>
            <a:chExt cx="4486566" cy="29728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9525"/>
              <a:ext cx="4486566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Chi phí linh kiện &lt; 500.000 VND.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4123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17394" y="7195645"/>
            <a:ext cx="3364925" cy="3201210"/>
            <a:chOff x="0" y="0"/>
            <a:chExt cx="4486566" cy="426828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9525"/>
              <a:ext cx="4486566" cy="322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Báo động phát trong ≤2 giây kể từ khi vượt ngưỡng.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7077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005952" y="7195645"/>
            <a:ext cx="3364925" cy="3686985"/>
            <a:chOff x="0" y="0"/>
            <a:chExt cx="4486566" cy="491598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9525"/>
              <a:ext cx="4486566" cy="3876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Sử dụng giao thức HTTP/MQTT chuẩn do phần mềm hiển thị hỗ trợ.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43554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57471" y="389935"/>
            <a:ext cx="3847730" cy="638765"/>
            <a:chOff x="0" y="0"/>
            <a:chExt cx="5130307" cy="85168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734249" y="2674122"/>
            <a:ext cx="16230600" cy="0"/>
          </a:xfrm>
          <a:prstGeom prst="line">
            <a:avLst/>
          </a:prstGeom>
          <a:ln w="19050" cap="rnd">
            <a:solidFill>
              <a:srgbClr val="20385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622672" y="2391095"/>
            <a:ext cx="547004" cy="547004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34249" y="2502672"/>
            <a:ext cx="323850" cy="323850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022807" y="2410145"/>
            <a:ext cx="547004" cy="54700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134384" y="2521722"/>
            <a:ext cx="323850" cy="323850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422943" y="2429195"/>
            <a:ext cx="547004" cy="547004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34520" y="2540772"/>
            <a:ext cx="323850" cy="323850"/>
            <a:chOff x="0" y="0"/>
            <a:chExt cx="6350000" cy="6350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823078" y="2448245"/>
            <a:ext cx="547004" cy="547004"/>
            <a:chOff x="0" y="0"/>
            <a:chExt cx="6350000" cy="635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934655" y="2559822"/>
            <a:ext cx="323850" cy="323850"/>
            <a:chOff x="0" y="0"/>
            <a:chExt cx="6350000" cy="63500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34249" y="3430891"/>
            <a:ext cx="3563092" cy="2633503"/>
            <a:chOff x="0" y="0"/>
            <a:chExt cx="4750789" cy="3511338"/>
          </a:xfrm>
        </p:grpSpPr>
        <p:sp>
          <p:nvSpPr>
            <p:cNvPr id="55" name="TextBox 55"/>
            <p:cNvSpPr txBox="1"/>
            <p:nvPr/>
          </p:nvSpPr>
          <p:spPr>
            <a:xfrm>
              <a:off x="0" y="9525"/>
              <a:ext cx="4750789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Độ chính xác: Nhiệt độ ±0.5 °C, Độ ẩm ±2 %RH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3060064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022807" y="3430891"/>
            <a:ext cx="3364925" cy="2229660"/>
            <a:chOff x="0" y="0"/>
            <a:chExt cx="4486566" cy="2972880"/>
          </a:xfrm>
        </p:grpSpPr>
        <p:sp>
          <p:nvSpPr>
            <p:cNvPr id="58" name="TextBox 58"/>
            <p:cNvSpPr txBox="1"/>
            <p:nvPr/>
          </p:nvSpPr>
          <p:spPr>
            <a:xfrm>
              <a:off x="0" y="9525"/>
              <a:ext cx="4486566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Ứng dụng hiển thị biểu đồ line chart 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24123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311366" y="3430891"/>
            <a:ext cx="3364925" cy="2715435"/>
            <a:chOff x="0" y="0"/>
            <a:chExt cx="4486566" cy="3620580"/>
          </a:xfrm>
        </p:grpSpPr>
        <p:sp>
          <p:nvSpPr>
            <p:cNvPr id="61" name="TextBox 61"/>
            <p:cNvSpPr txBox="1"/>
            <p:nvPr/>
          </p:nvSpPr>
          <p:spPr>
            <a:xfrm>
              <a:off x="0" y="9525"/>
              <a:ext cx="44865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Độ trễ từ lúc đo đến khi gửi dữ liệu ≤ 2 giây.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30600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3599924" y="3430891"/>
            <a:ext cx="3364925" cy="2715435"/>
            <a:chOff x="0" y="0"/>
            <a:chExt cx="4486566" cy="3620580"/>
          </a:xfrm>
        </p:grpSpPr>
        <p:sp>
          <p:nvSpPr>
            <p:cNvPr id="64" name="TextBox 64"/>
            <p:cNvSpPr txBox="1"/>
            <p:nvPr/>
          </p:nvSpPr>
          <p:spPr>
            <a:xfrm>
              <a:off x="0" y="9525"/>
              <a:ext cx="4486566" cy="258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b="1">
                  <a:solidFill>
                    <a:srgbClr val="203850"/>
                  </a:solidFill>
                  <a:latin typeface="Muli Bold"/>
                  <a:ea typeface="Muli Bold"/>
                  <a:cs typeface="Muli Bold"/>
                  <a:sym typeface="Muli Bold"/>
                </a:rPr>
                <a:t> Hoạt động trong môi trường -30 °C đến 80 °C.</a:t>
              </a:r>
            </a:p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endParaRPr lang="en-US" sz="3200" b="1">
                <a:solidFill>
                  <a:srgbClr val="203850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3060086"/>
              <a:ext cx="4486566" cy="45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12295" y="1749227"/>
            <a:ext cx="11376696" cy="10591704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B8EA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29749" y="1946865"/>
            <a:ext cx="10859242" cy="10109955"/>
            <a:chOff x="0" y="0"/>
            <a:chExt cx="6350000" cy="5911850"/>
          </a:xfrm>
        </p:grpSpPr>
        <p:sp>
          <p:nvSpPr>
            <p:cNvPr id="5" name="Freeform 5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2"/>
              <a:stretch>
                <a:fillRect l="-24948" r="-249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6953" y="389935"/>
            <a:ext cx="3847730" cy="638765"/>
            <a:chOff x="0" y="0"/>
            <a:chExt cx="5130307" cy="8516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16527" y="481012"/>
            <a:ext cx="891429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 b="1" spc="-143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Hoạt động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428967"/>
            <a:ext cx="9283595" cy="1159269"/>
            <a:chOff x="0" y="0"/>
            <a:chExt cx="12378127" cy="1545692"/>
          </a:xfrm>
        </p:grpSpPr>
        <p:sp>
          <p:nvSpPr>
            <p:cNvPr id="11" name="TextBox 11"/>
            <p:cNvSpPr txBox="1"/>
            <p:nvPr/>
          </p:nvSpPr>
          <p:spPr>
            <a:xfrm>
              <a:off x="1892788" y="114300"/>
              <a:ext cx="10485339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1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Khởi tạo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92788" y="922968"/>
              <a:ext cx="10485339" cy="622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056" cy="1194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599" b="1" spc="-111">
                  <a:solidFill>
                    <a:srgbClr val="B8EAF6"/>
                  </a:solidFill>
                  <a:latin typeface="Muli Bold"/>
                  <a:ea typeface="Muli Bold"/>
                  <a:cs typeface="Muli Bold"/>
                  <a:sym typeface="Muli 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943256"/>
            <a:ext cx="8490307" cy="1477368"/>
            <a:chOff x="0" y="0"/>
            <a:chExt cx="11320409" cy="1969824"/>
          </a:xfrm>
        </p:grpSpPr>
        <p:sp>
          <p:nvSpPr>
            <p:cNvPr id="15" name="TextBox 15"/>
            <p:cNvSpPr txBox="1"/>
            <p:nvPr/>
          </p:nvSpPr>
          <p:spPr>
            <a:xfrm>
              <a:off x="1731048" y="114300"/>
              <a:ext cx="9589361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1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Thu nhập và Xử lý dữ liệu tại chỗ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31048" y="781050"/>
              <a:ext cx="9163724" cy="1188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0"/>
                </a:lnSpc>
              </a:pPr>
              <a:endParaRPr/>
            </a:p>
            <a:p>
              <a:pPr algn="l">
                <a:lnSpc>
                  <a:spcPts val="3620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81335" cy="1194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599" b="1" spc="-111">
                  <a:solidFill>
                    <a:srgbClr val="B8EAF6"/>
                  </a:solidFill>
                  <a:latin typeface="Muli Bold"/>
                  <a:ea typeface="Muli Bold"/>
                  <a:cs typeface="Muli Bold"/>
                  <a:sym typeface="Muli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420624"/>
            <a:ext cx="7731967" cy="1182764"/>
            <a:chOff x="0" y="0"/>
            <a:chExt cx="10309290" cy="1577019"/>
          </a:xfrm>
        </p:grpSpPr>
        <p:sp>
          <p:nvSpPr>
            <p:cNvPr id="19" name="TextBox 19"/>
            <p:cNvSpPr txBox="1"/>
            <p:nvPr/>
          </p:nvSpPr>
          <p:spPr>
            <a:xfrm>
              <a:off x="1576434" y="114300"/>
              <a:ext cx="8732856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Ghi dữ iệu và Giám sát từ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76434" y="932493"/>
              <a:ext cx="873285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66888" cy="122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39"/>
                </a:lnSpc>
              </a:pPr>
              <a:r>
                <a:rPr lang="en-US" sz="5799" b="1" spc="-115">
                  <a:solidFill>
                    <a:srgbClr val="B8EAF6"/>
                  </a:solidFill>
                  <a:latin typeface="Muli Bold"/>
                  <a:ea typeface="Muli Bold"/>
                  <a:cs typeface="Muli Bold"/>
                  <a:sym typeface="Muli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9332245">
            <a:off x="-3498104" y="3583739"/>
            <a:ext cx="10733295" cy="9992698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B8EAF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46953" y="389935"/>
            <a:ext cx="3847730" cy="638765"/>
            <a:chOff x="0" y="0"/>
            <a:chExt cx="5130307" cy="8516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90475" y="2183983"/>
            <a:ext cx="13507050" cy="7074317"/>
          </a:xfrm>
          <a:custGeom>
            <a:avLst/>
            <a:gdLst/>
            <a:ahLst/>
            <a:cxnLst/>
            <a:rect l="l" t="t" r="r" b="b"/>
            <a:pathLst>
              <a:path w="13507050" h="7074317">
                <a:moveTo>
                  <a:pt x="0" y="0"/>
                </a:moveTo>
                <a:lnTo>
                  <a:pt x="13507050" y="0"/>
                </a:lnTo>
                <a:lnTo>
                  <a:pt x="13507050" y="7074317"/>
                </a:lnTo>
                <a:lnTo>
                  <a:pt x="0" y="7074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80337" y="389935"/>
            <a:ext cx="891429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 b="1" spc="-143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906" y="5069745"/>
            <a:ext cx="4437437" cy="4082879"/>
            <a:chOff x="0" y="0"/>
            <a:chExt cx="1842500" cy="1695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19228" y="5343734"/>
            <a:ext cx="1333337" cy="1333337"/>
            <a:chOff x="0" y="0"/>
            <a:chExt cx="1777783" cy="177778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B6D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512319" y="416026"/>
              <a:ext cx="753146" cy="945731"/>
            </a:xfrm>
            <a:custGeom>
              <a:avLst/>
              <a:gdLst/>
              <a:ahLst/>
              <a:cxnLst/>
              <a:rect l="l" t="t" r="r" b="b"/>
              <a:pathLst>
                <a:path w="753146" h="945731">
                  <a:moveTo>
                    <a:pt x="0" y="0"/>
                  </a:moveTo>
                  <a:lnTo>
                    <a:pt x="753146" y="0"/>
                  </a:lnTo>
                  <a:lnTo>
                    <a:pt x="753146" y="945731"/>
                  </a:lnTo>
                  <a:lnTo>
                    <a:pt x="0" y="94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0429" y="5069745"/>
            <a:ext cx="4552290" cy="4188555"/>
            <a:chOff x="0" y="0"/>
            <a:chExt cx="1842500" cy="1695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61605" y="5069745"/>
            <a:ext cx="4552290" cy="4188555"/>
            <a:chOff x="0" y="0"/>
            <a:chExt cx="1842500" cy="16952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7253" y="5343734"/>
            <a:ext cx="1333337" cy="133333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27291" y="5343734"/>
            <a:ext cx="6619968" cy="1333337"/>
            <a:chOff x="0" y="0"/>
            <a:chExt cx="8826624" cy="177778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B6D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766675" y="496711"/>
              <a:ext cx="1059949" cy="784362"/>
            </a:xfrm>
            <a:custGeom>
              <a:avLst/>
              <a:gdLst/>
              <a:ahLst/>
              <a:cxnLst/>
              <a:rect l="l" t="t" r="r" b="b"/>
              <a:pathLst>
                <a:path w="1059949" h="784362">
                  <a:moveTo>
                    <a:pt x="0" y="0"/>
                  </a:moveTo>
                  <a:lnTo>
                    <a:pt x="1059949" y="0"/>
                  </a:lnTo>
                  <a:lnTo>
                    <a:pt x="1059949" y="784362"/>
                  </a:lnTo>
                  <a:lnTo>
                    <a:pt x="0" y="78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709317"/>
            <a:ext cx="3847730" cy="638765"/>
            <a:chOff x="0" y="0"/>
            <a:chExt cx="5130307" cy="8516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089046" y="1118613"/>
            <a:ext cx="3795863" cy="3492568"/>
            <a:chOff x="0" y="0"/>
            <a:chExt cx="1842500" cy="1695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209761" y="1348083"/>
            <a:ext cx="1333337" cy="133333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DB6D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4523143" y="1629220"/>
            <a:ext cx="706573" cy="771062"/>
          </a:xfrm>
          <a:custGeom>
            <a:avLst/>
            <a:gdLst/>
            <a:ahLst/>
            <a:cxnLst/>
            <a:rect l="l" t="t" r="r" b="b"/>
            <a:pathLst>
              <a:path w="706573" h="771062">
                <a:moveTo>
                  <a:pt x="0" y="0"/>
                </a:moveTo>
                <a:lnTo>
                  <a:pt x="706574" y="0"/>
                </a:lnTo>
                <a:lnTo>
                  <a:pt x="706574" y="771063"/>
                </a:lnTo>
                <a:lnTo>
                  <a:pt x="0" y="771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568647" y="5796178"/>
            <a:ext cx="632524" cy="428451"/>
          </a:xfrm>
          <a:custGeom>
            <a:avLst/>
            <a:gdLst/>
            <a:ahLst/>
            <a:cxnLst/>
            <a:rect l="l" t="t" r="r" b="b"/>
            <a:pathLst>
              <a:path w="632524" h="428451">
                <a:moveTo>
                  <a:pt x="0" y="0"/>
                </a:moveTo>
                <a:lnTo>
                  <a:pt x="632524" y="0"/>
                </a:lnTo>
                <a:lnTo>
                  <a:pt x="632524" y="428451"/>
                </a:lnTo>
                <a:lnTo>
                  <a:pt x="0" y="428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637329" y="7103610"/>
            <a:ext cx="3828809" cy="1022170"/>
            <a:chOff x="0" y="0"/>
            <a:chExt cx="5105078" cy="1362893"/>
          </a:xfrm>
        </p:grpSpPr>
        <p:sp>
          <p:nvSpPr>
            <p:cNvPr id="30" name="TextBox 30"/>
            <p:cNvSpPr txBox="1"/>
            <p:nvPr/>
          </p:nvSpPr>
          <p:spPr>
            <a:xfrm>
              <a:off x="0" y="0"/>
              <a:ext cx="5105078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cảm biến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88125"/>
              <a:ext cx="5105078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817253" y="481308"/>
            <a:ext cx="4905285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5748" b="1" spc="-114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cứng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227291" y="7103610"/>
            <a:ext cx="3824862" cy="1022170"/>
            <a:chOff x="0" y="0"/>
            <a:chExt cx="5099817" cy="1362893"/>
          </a:xfrm>
        </p:grpSpPr>
        <p:sp>
          <p:nvSpPr>
            <p:cNvPr id="34" name="TextBox 34"/>
            <p:cNvSpPr txBox="1"/>
            <p:nvPr/>
          </p:nvSpPr>
          <p:spPr>
            <a:xfrm>
              <a:off x="0" y="0"/>
              <a:ext cx="5099817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Wifi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888125"/>
              <a:ext cx="5099817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817253" y="7103610"/>
            <a:ext cx="3840995" cy="1479370"/>
            <a:chOff x="0" y="0"/>
            <a:chExt cx="5121326" cy="197249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0"/>
              <a:ext cx="5121326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hiển thị, báo động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497725"/>
              <a:ext cx="5121326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372362" y="3171275"/>
            <a:ext cx="3828809" cy="1022170"/>
            <a:chOff x="0" y="0"/>
            <a:chExt cx="5105078" cy="136289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0"/>
              <a:ext cx="5105078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MCU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888125"/>
              <a:ext cx="5105078" cy="34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8539" y="-1100887"/>
            <a:ext cx="11410480" cy="11410480"/>
          </a:xfrm>
          <a:custGeom>
            <a:avLst/>
            <a:gdLst/>
            <a:ahLst/>
            <a:cxnLst/>
            <a:rect l="l" t="t" r="r" b="b"/>
            <a:pathLst>
              <a:path w="11410480" h="11410480">
                <a:moveTo>
                  <a:pt x="0" y="0"/>
                </a:moveTo>
                <a:lnTo>
                  <a:pt x="11410480" y="0"/>
                </a:lnTo>
                <a:lnTo>
                  <a:pt x="11410480" y="11410480"/>
                </a:lnTo>
                <a:lnTo>
                  <a:pt x="0" y="1141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950" y="2562913"/>
            <a:ext cx="4437437" cy="4082879"/>
            <a:chOff x="0" y="0"/>
            <a:chExt cx="1842500" cy="169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2500" cy="1695282"/>
            </a:xfrm>
            <a:custGeom>
              <a:avLst/>
              <a:gdLst/>
              <a:ahLst/>
              <a:cxnLst/>
              <a:rect l="l" t="t" r="r" b="b"/>
              <a:pathLst>
                <a:path w="1842500" h="1695282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5271" y="2836903"/>
            <a:ext cx="1333337" cy="1333337"/>
            <a:chOff x="0" y="0"/>
            <a:chExt cx="1777783" cy="177778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DB6D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12319" y="416026"/>
              <a:ext cx="753146" cy="945731"/>
            </a:xfrm>
            <a:custGeom>
              <a:avLst/>
              <a:gdLst/>
              <a:ahLst/>
              <a:cxnLst/>
              <a:rect l="l" t="t" r="r" b="b"/>
              <a:pathLst>
                <a:path w="753146" h="945731">
                  <a:moveTo>
                    <a:pt x="0" y="0"/>
                  </a:moveTo>
                  <a:lnTo>
                    <a:pt x="753146" y="0"/>
                  </a:lnTo>
                  <a:lnTo>
                    <a:pt x="753146" y="945731"/>
                  </a:lnTo>
                  <a:lnTo>
                    <a:pt x="0" y="94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800000">
            <a:off x="11174861" y="-8399340"/>
            <a:ext cx="11774709" cy="10962254"/>
            <a:chOff x="0" y="0"/>
            <a:chExt cx="6350000" cy="5911850"/>
          </a:xfrm>
        </p:grpSpPr>
        <p:sp>
          <p:nvSpPr>
            <p:cNvPr id="10" name="Freeform 10"/>
            <p:cNvSpPr/>
            <p:nvPr/>
          </p:nvSpPr>
          <p:spPr>
            <a:xfrm>
              <a:off x="302" y="0"/>
              <a:ext cx="6348428" cy="5911850"/>
            </a:xfrm>
            <a:custGeom>
              <a:avLst/>
              <a:gdLst/>
              <a:ahLst/>
              <a:cxnLst/>
              <a:rect l="l" t="t" r="r" b="b"/>
              <a:pathLst>
                <a:path w="6348428" h="5911850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09317"/>
            <a:ext cx="3847730" cy="638765"/>
            <a:chOff x="0" y="0"/>
            <a:chExt cx="5130307" cy="8516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7174" cy="851687"/>
            </a:xfrm>
            <a:custGeom>
              <a:avLst/>
              <a:gdLst/>
              <a:ahLst/>
              <a:cxnLst/>
              <a:rect l="l" t="t" r="r" b="b"/>
              <a:pathLst>
                <a:path w="887174" h="851687">
                  <a:moveTo>
                    <a:pt x="0" y="0"/>
                  </a:moveTo>
                  <a:lnTo>
                    <a:pt x="887174" y="0"/>
                  </a:lnTo>
                  <a:lnTo>
                    <a:pt x="887174" y="851687"/>
                  </a:lnTo>
                  <a:lnTo>
                    <a:pt x="0" y="851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7882" y="186660"/>
              <a:ext cx="4022425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NHÓM 4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8081277" y="3240137"/>
            <a:ext cx="7587283" cy="4125977"/>
          </a:xfrm>
          <a:custGeom>
            <a:avLst/>
            <a:gdLst/>
            <a:ahLst/>
            <a:cxnLst/>
            <a:rect l="l" t="t" r="r" b="b"/>
            <a:pathLst>
              <a:path w="7587283" h="4125977">
                <a:moveTo>
                  <a:pt x="0" y="0"/>
                </a:moveTo>
                <a:lnTo>
                  <a:pt x="7587283" y="0"/>
                </a:lnTo>
                <a:lnTo>
                  <a:pt x="7587283" y="4125977"/>
                </a:lnTo>
                <a:lnTo>
                  <a:pt x="0" y="4125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393372" y="4596778"/>
            <a:ext cx="3828809" cy="1412696"/>
            <a:chOff x="0" y="0"/>
            <a:chExt cx="5105078" cy="188359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5105078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919"/>
                </a:lnSpc>
                <a:spcBef>
                  <a:spcPct val="0"/>
                </a:spcBef>
              </a:pPr>
              <a:r>
                <a:rPr lang="en-US" sz="4099" b="1">
                  <a:solidFill>
                    <a:srgbClr val="20385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Khối cảm biến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5450"/>
              <a:ext cx="5105078" cy="676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203850"/>
                  </a:solidFill>
                  <a:latin typeface="Muli"/>
                  <a:ea typeface="Muli"/>
                  <a:cs typeface="Muli"/>
                  <a:sym typeface="Muli"/>
                </a:rPr>
                <a:t>AHT20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817253" y="481308"/>
            <a:ext cx="4905285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5748" b="1" spc="-114">
                <a:solidFill>
                  <a:srgbClr val="3DB6D6"/>
                </a:solidFill>
                <a:latin typeface="Muli Bold"/>
                <a:ea typeface="Muli Bold"/>
                <a:cs typeface="Muli Bold"/>
                <a:sym typeface="Muli Bold"/>
              </a:rPr>
              <a:t>Thiết kế phần cứng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526</Words>
  <Application>Microsoft Office PowerPoint</Application>
  <PresentationFormat>Custom</PresentationFormat>
  <Paragraphs>106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Muli Bold</vt:lpstr>
      <vt:lpstr>Calibri</vt:lpstr>
      <vt:lpstr>Arial</vt:lpstr>
      <vt:lpstr>Aptos</vt:lpstr>
      <vt:lpstr>Muli Semi-Bold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mòng két Xám Doanh nghiệp Hình học Báo cáo thường niên của Công ty Bản thuyết trình Kinh doanh</dc:title>
  <cp:lastModifiedBy>Khánh Linh Dương</cp:lastModifiedBy>
  <cp:revision>3</cp:revision>
  <dcterms:created xsi:type="dcterms:W3CDTF">2006-08-16T00:00:00Z</dcterms:created>
  <dcterms:modified xsi:type="dcterms:W3CDTF">2025-12-10T07:21:50Z</dcterms:modified>
  <dc:identifier>DAG65WM-mPc</dc:identifier>
</cp:coreProperties>
</file>